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8" r:id="rId2"/>
    <p:sldId id="259" r:id="rId3"/>
    <p:sldId id="260" r:id="rId4"/>
    <p:sldId id="262" r:id="rId5"/>
    <p:sldId id="263" r:id="rId6"/>
    <p:sldId id="264" r:id="rId7"/>
    <p:sldId id="265" r:id="rId8"/>
    <p:sldId id="266" r:id="rId9"/>
    <p:sldId id="267" r:id="rId10"/>
    <p:sldId id="268"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90" r:id="rId29"/>
    <p:sldId id="292" r:id="rId30"/>
    <p:sldId id="287" r:id="rId31"/>
    <p:sldId id="291" r:id="rId32"/>
    <p:sldId id="288" r:id="rId33"/>
    <p:sldId id="28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1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14FF74-2D0E-4AB2-8F94-7DE28A4C73A2}" type="datetimeFigureOut">
              <a:rPr lang="en-US" smtClean="0"/>
              <a:pPr/>
              <a:t>1/28/2013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80F42-7867-4244-9F00-4C17BE60F14F}" type="slidenum">
              <a:rPr lang="en-US" smtClean="0"/>
              <a:pPr/>
              <a:t>‹#›</a:t>
            </a:fld>
            <a:endParaRPr lang="en-US"/>
          </a:p>
        </p:txBody>
      </p:sp>
    </p:spTree>
    <p:extLst>
      <p:ext uri="{BB962C8B-B14F-4D97-AF65-F5344CB8AC3E}">
        <p14:creationId xmlns:p14="http://schemas.microsoft.com/office/powerpoint/2010/main" val="124412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ture.com.argo.library.okstate.edu/nmat/journal/v4/n10/full/nmat1504.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This is the structure of the </a:t>
            </a:r>
            <a:r>
              <a:rPr lang="en-US" sz="1200" b="0" i="0" kern="1200" dirty="0" err="1" smtClean="0">
                <a:solidFill>
                  <a:schemeClr val="tx1"/>
                </a:solidFill>
                <a:latin typeface="+mn-lt"/>
                <a:ea typeface="+mn-ea"/>
                <a:cs typeface="+mn-cs"/>
              </a:rPr>
              <a:t>redox</a:t>
            </a:r>
            <a:r>
              <a:rPr lang="en-US" sz="1200" b="0" i="0" kern="1200" dirty="0" smtClean="0">
                <a:solidFill>
                  <a:schemeClr val="tx1"/>
                </a:solidFill>
                <a:latin typeface="+mn-lt"/>
                <a:ea typeface="+mn-ea"/>
                <a:cs typeface="+mn-cs"/>
              </a:rPr>
              <a:t> triad that gave the most efficient charge </a:t>
            </a:r>
            <a:r>
              <a:rPr lang="en-US" sz="1200" b="0" i="0" kern="1200" dirty="0" err="1" smtClean="0">
                <a:solidFill>
                  <a:schemeClr val="tx1"/>
                </a:solidFill>
                <a:latin typeface="+mn-lt"/>
                <a:ea typeface="+mn-ea"/>
                <a:cs typeface="+mn-cs"/>
              </a:rPr>
              <a:t>seperation</a:t>
            </a:r>
            <a:r>
              <a:rPr lang="en-US" sz="1200" b="0" i="0" kern="1200" dirty="0" smtClean="0">
                <a:solidFill>
                  <a:schemeClr val="tx1"/>
                </a:solidFill>
                <a:latin typeface="+mn-lt"/>
                <a:ea typeface="+mn-ea"/>
                <a:cs typeface="+mn-cs"/>
              </a:rPr>
              <a:t> in the report by </a:t>
            </a:r>
            <a:r>
              <a:rPr lang="en-US" sz="1200" b="0" i="0" kern="1200" dirty="0" err="1" smtClean="0">
                <a:solidFill>
                  <a:schemeClr val="tx1"/>
                </a:solidFill>
                <a:latin typeface="+mn-lt"/>
                <a:ea typeface="+mn-ea"/>
                <a:cs typeface="+mn-cs"/>
              </a:rPr>
              <a:t>Haque</a:t>
            </a:r>
            <a:r>
              <a:rPr lang="en-US" sz="1200" b="0" i="0" kern="1200" dirty="0" smtClean="0">
                <a:solidFill>
                  <a:schemeClr val="tx1"/>
                </a:solidFill>
                <a:latin typeface="+mn-lt"/>
                <a:ea typeface="+mn-ea"/>
                <a:cs typeface="+mn-cs"/>
              </a:rPr>
              <a:t> and colleagues</a:t>
            </a:r>
            <a:r>
              <a:rPr lang="en-US" sz="1200" b="0" i="0" kern="1200" baseline="30000" dirty="0" smtClean="0">
                <a:solidFill>
                  <a:schemeClr val="tx1"/>
                </a:solidFill>
                <a:latin typeface="+mn-lt"/>
                <a:ea typeface="+mn-ea"/>
                <a:cs typeface="+mn-cs"/>
                <a:hlinkClick r:id="rId3"/>
              </a:rPr>
              <a:t>3</a:t>
            </a:r>
            <a:r>
              <a:rPr lang="en-US" sz="1200" b="0" i="0" kern="1200" dirty="0" smtClean="0">
                <a:solidFill>
                  <a:schemeClr val="tx1"/>
                </a:solidFill>
                <a:latin typeface="+mn-lt"/>
                <a:ea typeface="+mn-ea"/>
                <a:cs typeface="+mn-cs"/>
              </a:rPr>
              <a:t>. The triad is made of a ruthenium complex (the </a:t>
            </a:r>
            <a:r>
              <a:rPr lang="en-US" sz="1200" b="0" i="0" kern="1200" dirty="0" err="1" smtClean="0">
                <a:solidFill>
                  <a:schemeClr val="tx1"/>
                </a:solidFill>
                <a:latin typeface="+mn-lt"/>
                <a:ea typeface="+mn-ea"/>
                <a:cs typeface="+mn-cs"/>
              </a:rPr>
              <a:t>chromophore</a:t>
            </a:r>
            <a:r>
              <a:rPr lang="en-US" sz="1200" b="0" i="0" kern="1200" dirty="0" smtClean="0">
                <a:solidFill>
                  <a:schemeClr val="tx1"/>
                </a:solidFill>
                <a:latin typeface="+mn-lt"/>
                <a:ea typeface="+mn-ea"/>
                <a:cs typeface="+mn-cs"/>
              </a:rPr>
              <a:t>) anchored to </a:t>
            </a:r>
            <a:r>
              <a:rPr lang="en-US" sz="1200" b="0" i="0" kern="1200" dirty="0" err="1" smtClean="0">
                <a:solidFill>
                  <a:schemeClr val="tx1"/>
                </a:solidFill>
                <a:latin typeface="+mn-lt"/>
                <a:ea typeface="+mn-ea"/>
                <a:cs typeface="+mn-cs"/>
              </a:rPr>
              <a:t>nanocrystalline</a:t>
            </a:r>
            <a:r>
              <a:rPr lang="en-US" sz="1200" b="0" i="0" kern="1200" dirty="0" smtClean="0">
                <a:solidFill>
                  <a:schemeClr val="tx1"/>
                </a:solidFill>
                <a:latin typeface="+mn-lt"/>
                <a:ea typeface="+mn-ea"/>
                <a:cs typeface="+mn-cs"/>
              </a:rPr>
              <a:t> TiO</a:t>
            </a:r>
            <a:r>
              <a:rPr lang="en-US" sz="1200" b="0" i="0" kern="1200" baseline="-25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(the electron acceptor) and covalently linked to polymeric chains of </a:t>
            </a:r>
            <a:r>
              <a:rPr lang="en-US" sz="1200" b="0" i="0" kern="1200" dirty="0" err="1" smtClean="0">
                <a:solidFill>
                  <a:schemeClr val="tx1"/>
                </a:solidFill>
                <a:latin typeface="+mn-lt"/>
                <a:ea typeface="+mn-ea"/>
                <a:cs typeface="+mn-cs"/>
              </a:rPr>
              <a:t>triphenyl</a:t>
            </a:r>
            <a:r>
              <a:rPr lang="en-US" sz="1200" b="0" i="0" kern="1200" dirty="0" smtClean="0">
                <a:solidFill>
                  <a:schemeClr val="tx1"/>
                </a:solidFill>
                <a:latin typeface="+mn-lt"/>
                <a:ea typeface="+mn-ea"/>
                <a:cs typeface="+mn-cs"/>
              </a:rPr>
              <a:t>-amine groups (the electron donor). Arrows represent the direction of the electron transfer process. The first step of the electron transfer is the light-induced excitation of the </a:t>
            </a:r>
            <a:r>
              <a:rPr lang="en-US" sz="1200" b="0" i="0" kern="1200" dirty="0" err="1" smtClean="0">
                <a:solidFill>
                  <a:schemeClr val="tx1"/>
                </a:solidFill>
                <a:latin typeface="+mn-lt"/>
                <a:ea typeface="+mn-ea"/>
                <a:cs typeface="+mn-cs"/>
              </a:rPr>
              <a:t>chromophore</a:t>
            </a:r>
            <a:r>
              <a:rPr lang="en-US" sz="1200" b="0" i="0" kern="1200" dirty="0" smtClean="0">
                <a:solidFill>
                  <a:schemeClr val="tx1"/>
                </a:solidFill>
                <a:latin typeface="+mn-lt"/>
                <a:ea typeface="+mn-ea"/>
                <a:cs typeface="+mn-cs"/>
              </a:rPr>
              <a:t> (process 1). Following this an electron is readily injected from the </a:t>
            </a:r>
            <a:r>
              <a:rPr lang="en-US" sz="1200" b="0" i="0" kern="1200" dirty="0" err="1" smtClean="0">
                <a:solidFill>
                  <a:schemeClr val="tx1"/>
                </a:solidFill>
                <a:latin typeface="+mn-lt"/>
                <a:ea typeface="+mn-ea"/>
                <a:cs typeface="+mn-cs"/>
              </a:rPr>
              <a:t>chromophore</a:t>
            </a:r>
            <a:r>
              <a:rPr lang="en-US" sz="1200" b="0" i="0" kern="1200" dirty="0" smtClean="0">
                <a:solidFill>
                  <a:schemeClr val="tx1"/>
                </a:solidFill>
                <a:latin typeface="+mn-lt"/>
                <a:ea typeface="+mn-ea"/>
                <a:cs typeface="+mn-cs"/>
              </a:rPr>
              <a:t> excited state into the conduction band of the TiO</a:t>
            </a:r>
            <a:r>
              <a:rPr lang="en-US" sz="1200" b="0" i="0" kern="1200" baseline="-25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semiconductor (process 2). The direct recombination of primarily separated charges (process 3) would degrade the absorbed energy into heat. In this </a:t>
            </a:r>
            <a:r>
              <a:rPr lang="en-US" sz="1200" b="0" i="0" kern="1200" dirty="0" err="1" smtClean="0">
                <a:solidFill>
                  <a:schemeClr val="tx1"/>
                </a:solidFill>
                <a:latin typeface="+mn-lt"/>
                <a:ea typeface="+mn-ea"/>
                <a:cs typeface="+mn-cs"/>
              </a:rPr>
              <a:t>supermolecule</a:t>
            </a:r>
            <a:r>
              <a:rPr lang="en-US" sz="1200" b="0" i="0" kern="1200" dirty="0" smtClean="0">
                <a:solidFill>
                  <a:schemeClr val="tx1"/>
                </a:solidFill>
                <a:latin typeface="+mn-lt"/>
                <a:ea typeface="+mn-ea"/>
                <a:cs typeface="+mn-cs"/>
              </a:rPr>
              <a:t> this is avoided through the fast reduction of the ruthenium by the linked </a:t>
            </a:r>
            <a:r>
              <a:rPr lang="en-US" sz="1200" b="0" i="0" kern="1200" dirty="0" err="1" smtClean="0">
                <a:solidFill>
                  <a:schemeClr val="tx1"/>
                </a:solidFill>
                <a:latin typeface="+mn-lt"/>
                <a:ea typeface="+mn-ea"/>
                <a:cs typeface="+mn-cs"/>
              </a:rPr>
              <a:t>triphenyl</a:t>
            </a:r>
            <a:r>
              <a:rPr lang="en-US" sz="1200" b="0" i="0" kern="1200" dirty="0" smtClean="0">
                <a:solidFill>
                  <a:schemeClr val="tx1"/>
                </a:solidFill>
                <a:latin typeface="+mn-lt"/>
                <a:ea typeface="+mn-ea"/>
                <a:cs typeface="+mn-cs"/>
              </a:rPr>
              <a:t>-amine electron donor groups (process 4). The secondary recombination process (process 5) between the injected electron and the oxidized amine radical is made increasingly slow because the positive charge can hop from one </a:t>
            </a:r>
            <a:r>
              <a:rPr lang="en-US" sz="1200" b="0" i="0" kern="1200" dirty="0" err="1" smtClean="0">
                <a:solidFill>
                  <a:schemeClr val="tx1"/>
                </a:solidFill>
                <a:latin typeface="+mn-lt"/>
                <a:ea typeface="+mn-ea"/>
                <a:cs typeface="+mn-cs"/>
              </a:rPr>
              <a:t>triphenylamine</a:t>
            </a:r>
            <a:r>
              <a:rPr lang="en-US" sz="1200" b="0" i="0" kern="1200" dirty="0" smtClean="0">
                <a:solidFill>
                  <a:schemeClr val="tx1"/>
                </a:solidFill>
                <a:latin typeface="+mn-lt"/>
                <a:ea typeface="+mn-ea"/>
                <a:cs typeface="+mn-cs"/>
              </a:rPr>
              <a:t> function to the adjacent one along the chain (process 6) and the hole moves away from the TiO</a:t>
            </a:r>
            <a:r>
              <a:rPr lang="en-US" sz="1200" b="0" i="0" kern="1200" baseline="-25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surface. The overall photo-initiated process thus results in unidirectional electron flow from the end of the polymeric chains to the oxide (from right to left) and a very long-lived charge-separated state.</a:t>
            </a:r>
            <a:endParaRPr lang="en-US" dirty="0"/>
          </a:p>
        </p:txBody>
      </p:sp>
      <p:sp>
        <p:nvSpPr>
          <p:cNvPr id="4" name="Slide Number Placeholder 3"/>
          <p:cNvSpPr>
            <a:spLocks noGrp="1"/>
          </p:cNvSpPr>
          <p:nvPr>
            <p:ph type="sldNum" sz="quarter" idx="10"/>
          </p:nvPr>
        </p:nvSpPr>
        <p:spPr/>
        <p:txBody>
          <a:bodyPr/>
          <a:lstStyle/>
          <a:p>
            <a:fld id="{DC980F42-7867-4244-9F00-4C17BE60F14F}"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29B2A-A58E-4C31-BCE8-893827C427EE}"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9B2A-A58E-4C31-BCE8-893827C427EE}"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9B2A-A58E-4C31-BCE8-893827C427EE}"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9B2A-A58E-4C31-BCE8-893827C427EE}"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729B2A-A58E-4C31-BCE8-893827C427EE}"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729B2A-A58E-4C31-BCE8-893827C427EE}"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729B2A-A58E-4C31-BCE8-893827C427EE}" type="datetimeFigureOut">
              <a:rPr lang="en-US" smtClean="0"/>
              <a:pPr/>
              <a:t>1/28/2013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29B2A-A58E-4C31-BCE8-893827C427EE}" type="datetimeFigureOut">
              <a:rPr lang="en-US" smtClean="0"/>
              <a:pPr/>
              <a:t>1/28/2013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29B2A-A58E-4C31-BCE8-893827C427EE}" type="datetimeFigureOut">
              <a:rPr lang="en-US" smtClean="0"/>
              <a:pPr/>
              <a:t>1/28/2013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29B2A-A58E-4C31-BCE8-893827C427EE}"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29B2A-A58E-4C31-BCE8-893827C427EE}"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A89E4-451E-4967-B749-A5BC2978C6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29B2A-A58E-4C31-BCE8-893827C427EE}" type="datetimeFigureOut">
              <a:rPr lang="en-US" smtClean="0"/>
              <a:pPr/>
              <a:t>1/28/2013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A89E4-451E-4967-B749-A5BC2978C6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7150" y="57150"/>
            <a:ext cx="9029700" cy="6743700"/>
          </a:xfrm>
          <a:prstGeom prst="rect">
            <a:avLst/>
          </a:prstGeom>
          <a:noFill/>
          <a:ln w="9525">
            <a:noFill/>
            <a:miter lim="800000"/>
            <a:headEnd/>
            <a:tailEnd/>
          </a:ln>
          <a:effectLst/>
        </p:spPr>
      </p:pic>
      <p:pic>
        <p:nvPicPr>
          <p:cNvPr id="3" name="Picture 7"/>
          <p:cNvPicPr>
            <a:picLocks noChangeAspect="1" noChangeArrowheads="1"/>
          </p:cNvPicPr>
          <p:nvPr/>
        </p:nvPicPr>
        <p:blipFill>
          <a:blip r:embed="rId3" cstate="print"/>
          <a:srcRect/>
          <a:stretch>
            <a:fillRect/>
          </a:stretch>
        </p:blipFill>
        <p:spPr bwMode="auto">
          <a:xfrm>
            <a:off x="0" y="1219200"/>
            <a:ext cx="1752600" cy="1676400"/>
          </a:xfrm>
          <a:prstGeom prst="rect">
            <a:avLst/>
          </a:prstGeom>
          <a:noFill/>
          <a:ln w="9525">
            <a:noFill/>
            <a:miter lim="800000"/>
            <a:headEnd/>
            <a:tailEnd/>
          </a:ln>
        </p:spPr>
      </p:pic>
      <p:pic>
        <p:nvPicPr>
          <p:cNvPr id="32770" name="Picture 2" descr="Bridgman process - crystal growth, Prof. Dr. G. Dziuk, Freiberg University"/>
          <p:cNvPicPr>
            <a:picLocks noChangeAspect="1" noChangeArrowheads="1"/>
          </p:cNvPicPr>
          <p:nvPr/>
        </p:nvPicPr>
        <p:blipFill>
          <a:blip r:embed="rId4" cstate="print"/>
          <a:srcRect/>
          <a:stretch>
            <a:fillRect/>
          </a:stretch>
        </p:blipFill>
        <p:spPr bwMode="auto">
          <a:xfrm>
            <a:off x="0" y="3048000"/>
            <a:ext cx="1752600" cy="1752600"/>
          </a:xfrm>
          <a:prstGeom prst="rect">
            <a:avLst/>
          </a:prstGeom>
          <a:noFill/>
        </p:spPr>
      </p:pic>
      <p:pic>
        <p:nvPicPr>
          <p:cNvPr id="32772" name="Picture 4" descr="http://4.bp.blogspot.com/_b5hcKABPlGI/SECqY7iOUZI/AAAAAAAAKB4/VPwTz8fNolA/s400/05-09a.jpg"/>
          <p:cNvPicPr>
            <a:picLocks noChangeAspect="1" noChangeArrowheads="1"/>
          </p:cNvPicPr>
          <p:nvPr/>
        </p:nvPicPr>
        <p:blipFill>
          <a:blip r:embed="rId5" cstate="print"/>
          <a:srcRect/>
          <a:stretch>
            <a:fillRect/>
          </a:stretch>
        </p:blipFill>
        <p:spPr bwMode="auto">
          <a:xfrm>
            <a:off x="0" y="4953000"/>
            <a:ext cx="1752600" cy="1905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0"/>
            <a:ext cx="9144000" cy="7086600"/>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4956979" y="914400"/>
            <a:ext cx="4187021"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51955" y="0"/>
            <a:ext cx="9247910" cy="68580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2133600" y="646113"/>
            <a:ext cx="4648200" cy="3773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 y="33130"/>
            <a:ext cx="9188605" cy="6824870"/>
          </a:xfrm>
          <a:prstGeom prst="rect">
            <a:avLst/>
          </a:prstGeom>
          <a:noFill/>
          <a:ln w="9525">
            <a:noFill/>
            <a:miter lim="800000"/>
            <a:headEnd/>
            <a:tailEnd/>
          </a:ln>
        </p:spPr>
      </p:pic>
      <p:pic>
        <p:nvPicPr>
          <p:cNvPr id="19457" name="Picture 1"/>
          <p:cNvPicPr>
            <a:picLocks noChangeAspect="1" noChangeArrowheads="1"/>
          </p:cNvPicPr>
          <p:nvPr/>
        </p:nvPicPr>
        <p:blipFill>
          <a:blip r:embed="rId3" cstate="print"/>
          <a:srcRect/>
          <a:stretch>
            <a:fillRect/>
          </a:stretch>
        </p:blipFill>
        <p:spPr bwMode="auto">
          <a:xfrm>
            <a:off x="228600" y="609600"/>
            <a:ext cx="8458200" cy="303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37138"/>
            <a:ext cx="8885919" cy="65922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12378"/>
            <a:ext cx="9160566" cy="6845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35977" y="0"/>
            <a:ext cx="921595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1" y="0"/>
            <a:ext cx="8915401" cy="6858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133600" y="838200"/>
            <a:ext cx="4441301"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228600" y="100412"/>
            <a:ext cx="8915399" cy="645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0" y="-17060"/>
            <a:ext cx="8839200" cy="6875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6200" y="85725"/>
            <a:ext cx="8991600" cy="6686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0" y="122734"/>
            <a:ext cx="9144000" cy="67352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0" y="44533"/>
            <a:ext cx="9143999" cy="6813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32046"/>
            <a:ext cx="9143999" cy="68900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64698"/>
            <a:ext cx="9144000" cy="69226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0" y="102730"/>
            <a:ext cx="8763000" cy="67552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0" y="-10488"/>
            <a:ext cx="8915400" cy="6868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37055" y="0"/>
            <a:ext cx="9181055" cy="6858000"/>
          </a:xfrm>
          <a:prstGeom prst="rect">
            <a:avLst/>
          </a:prstGeom>
          <a:noFill/>
          <a:ln w="9525">
            <a:noFill/>
            <a:miter lim="800000"/>
            <a:headEnd/>
            <a:tailEnd/>
          </a:ln>
        </p:spPr>
      </p:pic>
      <p:cxnSp>
        <p:nvCxnSpPr>
          <p:cNvPr id="4" name="Straight Arrow Connector 3"/>
          <p:cNvCxnSpPr/>
          <p:nvPr/>
        </p:nvCxnSpPr>
        <p:spPr>
          <a:xfrm rot="16200000" flipH="1">
            <a:off x="1028700" y="4457700"/>
            <a:ext cx="1295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57400" y="5334000"/>
            <a:ext cx="1600200" cy="381000"/>
          </a:xfrm>
          <a:prstGeom prst="rect">
            <a:avLst/>
          </a:prstGeom>
          <a:noFill/>
        </p:spPr>
        <p:txBody>
          <a:bodyPr wrap="square" rtlCol="0">
            <a:spAutoFit/>
          </a:bodyPr>
          <a:lstStyle/>
          <a:p>
            <a:r>
              <a:rPr lang="en-US" dirty="0" smtClean="0"/>
              <a:t>PEDOT:PSS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28600" y="20935"/>
            <a:ext cx="8915400" cy="6837065"/>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1066800" y="457200"/>
            <a:ext cx="6553200" cy="1905000"/>
          </a:xfrm>
          <a:prstGeom prst="rect">
            <a:avLst/>
          </a:prstGeom>
          <a:noFill/>
          <a:ln w="9525">
            <a:noFill/>
            <a:round/>
            <a:headEnd/>
            <a:tailEnd/>
          </a:ln>
          <a:effectLst/>
        </p:spPr>
      </p:pic>
      <p:sp>
        <p:nvSpPr>
          <p:cNvPr id="4" name="Rectangle 3"/>
          <p:cNvSpPr/>
          <p:nvPr/>
        </p:nvSpPr>
        <p:spPr>
          <a:xfrm>
            <a:off x="4114800" y="2133600"/>
            <a:ext cx="4800600" cy="1754326"/>
          </a:xfrm>
          <a:prstGeom prst="rect">
            <a:avLst/>
          </a:prstGeom>
        </p:spPr>
        <p:txBody>
          <a:bodyPr wrap="square">
            <a:spAutoFit/>
          </a:bodyPr>
          <a:lstStyle/>
          <a:p>
            <a:pPr algn="just"/>
            <a:r>
              <a:rPr lang="en-US" dirty="0" smtClean="0"/>
              <a:t>Cadmium </a:t>
            </a:r>
            <a:r>
              <a:rPr lang="en-US" dirty="0" err="1" smtClean="0"/>
              <a:t>selenide</a:t>
            </a:r>
            <a:r>
              <a:rPr lang="en-US" dirty="0" smtClean="0"/>
              <a:t> </a:t>
            </a:r>
            <a:r>
              <a:rPr lang="en-US" dirty="0" err="1" smtClean="0"/>
              <a:t>nanocrystals</a:t>
            </a:r>
            <a:r>
              <a:rPr lang="en-US" dirty="0" smtClean="0"/>
              <a:t> </a:t>
            </a:r>
            <a:r>
              <a:rPr lang="en-US" dirty="0" err="1" smtClean="0"/>
              <a:t>withaspect</a:t>
            </a:r>
            <a:r>
              <a:rPr lang="en-US" dirty="0" smtClean="0"/>
              <a:t> ratios ranging from 1 to 10. The samples, shown by transmission electron micro-</a:t>
            </a:r>
          </a:p>
          <a:p>
            <a:pPr algn="just"/>
            <a:r>
              <a:rPr lang="en-US" dirty="0" smtClean="0"/>
              <a:t>graphs ( TEMs) at the same scale, have dimensions (A) 7 nm by 7 nm, (B) 7 nm by 30 nm, and(C) 7 nm by 60 nm.</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905000" y="685800"/>
            <a:ext cx="4953000" cy="3272989"/>
          </a:xfrm>
          <a:prstGeom prst="rect">
            <a:avLst/>
          </a:prstGeom>
          <a:noFill/>
          <a:ln w="9525">
            <a:noFill/>
            <a:miter lim="800000"/>
            <a:headEnd/>
            <a:tailEnd/>
          </a:ln>
        </p:spPr>
      </p:pic>
      <p:sp>
        <p:nvSpPr>
          <p:cNvPr id="5" name="Rectangle 4"/>
          <p:cNvSpPr/>
          <p:nvPr/>
        </p:nvSpPr>
        <p:spPr>
          <a:xfrm>
            <a:off x="533400" y="4343400"/>
            <a:ext cx="7620000" cy="1477328"/>
          </a:xfrm>
          <a:prstGeom prst="rect">
            <a:avLst/>
          </a:prstGeom>
        </p:spPr>
        <p:txBody>
          <a:bodyPr wrap="square">
            <a:spAutoFit/>
          </a:bodyPr>
          <a:lstStyle/>
          <a:p>
            <a:pPr algn="ctr"/>
            <a:r>
              <a:rPr lang="en-US" dirty="0" smtClean="0"/>
              <a:t>Structure for high-efficiency (50%) organic PV cell based</a:t>
            </a:r>
          </a:p>
          <a:p>
            <a:pPr algn="ctr"/>
            <a:r>
              <a:rPr lang="en-US" dirty="0" smtClean="0"/>
              <a:t>on a </a:t>
            </a:r>
            <a:r>
              <a:rPr lang="en-US" dirty="0" err="1" smtClean="0"/>
              <a:t>nanostructured</a:t>
            </a:r>
            <a:r>
              <a:rPr lang="en-US" dirty="0" smtClean="0"/>
              <a:t> substrate onto which thin layers of molecular</a:t>
            </a:r>
          </a:p>
          <a:p>
            <a:pPr algn="ctr"/>
            <a:r>
              <a:rPr lang="en-US" dirty="0" smtClean="0"/>
              <a:t>multi-junctions are grown and anchored onto the nanostructure</a:t>
            </a:r>
          </a:p>
          <a:p>
            <a:pPr algn="ctr"/>
            <a:r>
              <a:rPr lang="en-US" dirty="0" smtClean="0"/>
              <a:t>surface. The red circle denotes an electron acceptor; the blue square,</a:t>
            </a:r>
          </a:p>
          <a:p>
            <a:pPr algn="ctr"/>
            <a:r>
              <a:rPr lang="en-US" dirty="0" smtClean="0"/>
              <a:t>an electron donor; and the yellow circle, a metal </a:t>
            </a:r>
            <a:r>
              <a:rPr lang="en-US" dirty="0" err="1" smtClean="0"/>
              <a:t>nanoparticle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sz="3600" b="1" dirty="0" smtClean="0"/>
              <a:t>PHOTOELECTROCHEMICAL (PEC)  SOLAR CELLS</a:t>
            </a:r>
            <a:endParaRPr lang="en-US" sz="3600" dirty="0"/>
          </a:p>
        </p:txBody>
      </p:sp>
      <p:pic>
        <p:nvPicPr>
          <p:cNvPr id="1026" name="Picture 2"/>
          <p:cNvPicPr>
            <a:picLocks noChangeAspect="1" noChangeArrowheads="1"/>
          </p:cNvPicPr>
          <p:nvPr/>
        </p:nvPicPr>
        <p:blipFill>
          <a:blip r:embed="rId2" cstate="print"/>
          <a:srcRect/>
          <a:stretch>
            <a:fillRect/>
          </a:stretch>
        </p:blipFill>
        <p:spPr bwMode="auto">
          <a:xfrm>
            <a:off x="0" y="1981200"/>
            <a:ext cx="5715000" cy="4274110"/>
          </a:xfrm>
          <a:prstGeom prst="rect">
            <a:avLst/>
          </a:prstGeom>
          <a:noFill/>
          <a:ln w="9525">
            <a:noFill/>
            <a:miter lim="800000"/>
            <a:headEnd/>
            <a:tailEnd/>
          </a:ln>
        </p:spPr>
      </p:pic>
      <p:sp>
        <p:nvSpPr>
          <p:cNvPr id="5" name="TextBox 4"/>
          <p:cNvSpPr txBox="1"/>
          <p:nvPr/>
        </p:nvSpPr>
        <p:spPr>
          <a:xfrm>
            <a:off x="0" y="1524000"/>
            <a:ext cx="5486400" cy="400110"/>
          </a:xfrm>
          <a:prstGeom prst="rect">
            <a:avLst/>
          </a:prstGeom>
          <a:noFill/>
        </p:spPr>
        <p:txBody>
          <a:bodyPr wrap="square" rtlCol="0">
            <a:spAutoFit/>
          </a:bodyPr>
          <a:lstStyle/>
          <a:p>
            <a:r>
              <a:rPr lang="en-US" sz="2000" u="sng" dirty="0" smtClean="0"/>
              <a:t>First Configuration</a:t>
            </a:r>
            <a:endParaRPr lang="en-US" sz="2000" u="sng" dirty="0"/>
          </a:p>
        </p:txBody>
      </p:sp>
      <p:sp>
        <p:nvSpPr>
          <p:cNvPr id="6" name="TextBox 5"/>
          <p:cNvSpPr txBox="1"/>
          <p:nvPr/>
        </p:nvSpPr>
        <p:spPr>
          <a:xfrm>
            <a:off x="5715000" y="1676400"/>
            <a:ext cx="3048000" cy="4801314"/>
          </a:xfrm>
          <a:prstGeom prst="rect">
            <a:avLst/>
          </a:prstGeom>
          <a:solidFill>
            <a:srgbClr val="92D050"/>
          </a:solidFill>
        </p:spPr>
        <p:txBody>
          <a:bodyPr wrap="square" rtlCol="0">
            <a:spAutoFit/>
          </a:bodyPr>
          <a:lstStyle/>
          <a:p>
            <a:pPr>
              <a:buFont typeface="Arial" pitchFamily="34" charset="0"/>
              <a:buChar char="•"/>
            </a:pPr>
            <a:r>
              <a:rPr lang="en-US" dirty="0" smtClean="0"/>
              <a:t>Hybrid structures of inorganic semiconductors and molecular structures.</a:t>
            </a:r>
          </a:p>
          <a:p>
            <a:pPr>
              <a:buFont typeface="Arial" pitchFamily="34" charset="0"/>
              <a:buChar char="•"/>
            </a:pPr>
            <a:r>
              <a:rPr lang="en-US" dirty="0" smtClean="0"/>
              <a:t>Electrolyte contains </a:t>
            </a:r>
            <a:r>
              <a:rPr lang="en-US" dirty="0" err="1" smtClean="0"/>
              <a:t>redox</a:t>
            </a:r>
            <a:r>
              <a:rPr lang="en-US" dirty="0" smtClean="0"/>
              <a:t> couplings.</a:t>
            </a:r>
          </a:p>
          <a:p>
            <a:pPr>
              <a:buFont typeface="Arial" pitchFamily="34" charset="0"/>
              <a:buChar char="•"/>
            </a:pPr>
            <a:r>
              <a:rPr lang="en-US" dirty="0" err="1" smtClean="0"/>
              <a:t>Redox</a:t>
            </a:r>
            <a:r>
              <a:rPr lang="en-US" dirty="0" smtClean="0"/>
              <a:t> couple accepts holes at one electrode and accepts electrons at the other electrode — resulting in</a:t>
            </a:r>
          </a:p>
          <a:p>
            <a:r>
              <a:rPr lang="en-US" dirty="0" smtClean="0"/>
              <a:t>charge neutralization and no net change in the </a:t>
            </a:r>
            <a:r>
              <a:rPr lang="en-US" dirty="0" err="1" smtClean="0"/>
              <a:t>redox</a:t>
            </a:r>
            <a:r>
              <a:rPr lang="en-US" dirty="0" smtClean="0"/>
              <a:t> species.</a:t>
            </a:r>
          </a:p>
          <a:p>
            <a:pPr>
              <a:buFont typeface="Arial" pitchFamily="34" charset="0"/>
              <a:buChar char="•"/>
            </a:pPr>
            <a:r>
              <a:rPr lang="en-US" dirty="0" smtClean="0"/>
              <a:t>Electrolyte  &amp;</a:t>
            </a:r>
            <a:r>
              <a:rPr lang="en-US" dirty="0" err="1" smtClean="0"/>
              <a:t>redox</a:t>
            </a:r>
            <a:r>
              <a:rPr lang="en-US" dirty="0" smtClean="0"/>
              <a:t> couple completes electrical</a:t>
            </a:r>
          </a:p>
          <a:p>
            <a:r>
              <a:rPr lang="en-US" dirty="0" smtClean="0"/>
              <a:t>circuit and produce electric field required for charge separation.</a:t>
            </a:r>
            <a:endParaRPr lang="en-US" dirty="0"/>
          </a:p>
        </p:txBody>
      </p:sp>
      <p:sp>
        <p:nvSpPr>
          <p:cNvPr id="7" name="TextBox 6"/>
          <p:cNvSpPr txBox="1"/>
          <p:nvPr/>
        </p:nvSpPr>
        <p:spPr>
          <a:xfrm>
            <a:off x="1143000" y="6096000"/>
            <a:ext cx="3733800" cy="369332"/>
          </a:xfrm>
          <a:prstGeom prst="rect">
            <a:avLst/>
          </a:prstGeom>
          <a:noFill/>
        </p:spPr>
        <p:txBody>
          <a:bodyPr wrap="square" rtlCol="0">
            <a:spAutoFit/>
          </a:bodyPr>
          <a:lstStyle/>
          <a:p>
            <a:r>
              <a:rPr lang="en-US" dirty="0" smtClean="0"/>
              <a:t>Electrochemical PV Cell (EPV)</a:t>
            </a:r>
            <a:endParaRPr lang="en-US" dirty="0"/>
          </a:p>
        </p:txBody>
      </p:sp>
      <p:sp>
        <p:nvSpPr>
          <p:cNvPr id="8" name="TextBox 7"/>
          <p:cNvSpPr txBox="1"/>
          <p:nvPr/>
        </p:nvSpPr>
        <p:spPr>
          <a:xfrm>
            <a:off x="2209800" y="3505200"/>
            <a:ext cx="1295400" cy="369332"/>
          </a:xfrm>
          <a:prstGeom prst="rect">
            <a:avLst/>
          </a:prstGeom>
          <a:noFill/>
        </p:spPr>
        <p:txBody>
          <a:bodyPr wrap="square" rtlCol="0">
            <a:spAutoFit/>
          </a:bodyPr>
          <a:lstStyle/>
          <a:p>
            <a:r>
              <a:rPr lang="en-US" dirty="0" smtClean="0"/>
              <a:t>Electrolyte</a:t>
            </a:r>
            <a:endParaRPr lang="en-US" dirty="0"/>
          </a:p>
        </p:txBody>
      </p:sp>
      <p:sp>
        <p:nvSpPr>
          <p:cNvPr id="9" name="TextBox 8"/>
          <p:cNvSpPr txBox="1"/>
          <p:nvPr/>
        </p:nvSpPr>
        <p:spPr>
          <a:xfrm>
            <a:off x="2590800" y="5181600"/>
            <a:ext cx="2743200" cy="369332"/>
          </a:xfrm>
          <a:prstGeom prst="rect">
            <a:avLst/>
          </a:prstGeom>
          <a:noFill/>
        </p:spPr>
        <p:txBody>
          <a:bodyPr wrap="square" rtlCol="0">
            <a:spAutoFit/>
          </a:bodyPr>
          <a:lstStyle/>
          <a:p>
            <a:r>
              <a:rPr lang="en-US" dirty="0" smtClean="0"/>
              <a:t>Electric field @ surface</a:t>
            </a:r>
            <a:endParaRPr lang="en-US" dirty="0"/>
          </a:p>
        </p:txBody>
      </p:sp>
      <p:cxnSp>
        <p:nvCxnSpPr>
          <p:cNvPr id="11" name="Straight Arrow Connector 10"/>
          <p:cNvCxnSpPr>
            <a:stCxn id="9" idx="1"/>
          </p:cNvCxnSpPr>
          <p:nvPr/>
        </p:nvCxnSpPr>
        <p:spPr>
          <a:xfrm rot="10800000">
            <a:off x="2133600" y="5029206"/>
            <a:ext cx="457200" cy="337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8600" y="4343400"/>
            <a:ext cx="1600200" cy="369332"/>
          </a:xfrm>
          <a:prstGeom prst="rect">
            <a:avLst/>
          </a:prstGeom>
          <a:noFill/>
        </p:spPr>
        <p:txBody>
          <a:bodyPr wrap="square" rtlCol="0">
            <a:spAutoFit/>
          </a:bodyPr>
          <a:lstStyle/>
          <a:p>
            <a:r>
              <a:rPr lang="en-US" dirty="0" smtClean="0"/>
              <a:t>n /p type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47188" y="0"/>
            <a:ext cx="9238377" cy="6858000"/>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4495800" y="685801"/>
            <a:ext cx="2057400" cy="1219200"/>
          </a:xfrm>
          <a:prstGeom prst="rect">
            <a:avLst/>
          </a:prstGeom>
          <a:noFill/>
          <a:ln w="9525">
            <a:noFill/>
            <a:miter lim="800000"/>
            <a:headEnd/>
            <a:tailEnd/>
          </a:ln>
        </p:spPr>
      </p:pic>
      <p:pic>
        <p:nvPicPr>
          <p:cNvPr id="1031" name="Picture 7"/>
          <p:cNvPicPr>
            <a:picLocks noChangeAspect="1" noChangeArrowheads="1"/>
          </p:cNvPicPr>
          <p:nvPr/>
        </p:nvPicPr>
        <p:blipFill>
          <a:blip r:embed="rId4" cstate="print"/>
          <a:srcRect/>
          <a:stretch>
            <a:fillRect/>
          </a:stretch>
        </p:blipFill>
        <p:spPr bwMode="auto">
          <a:xfrm>
            <a:off x="0" y="3048000"/>
            <a:ext cx="2971800" cy="1389307"/>
          </a:xfrm>
          <a:prstGeom prst="rect">
            <a:avLst/>
          </a:prstGeom>
          <a:noFill/>
          <a:ln w="9525">
            <a:no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4800600" y="2971800"/>
            <a:ext cx="1905000" cy="1219200"/>
          </a:xfrm>
          <a:prstGeom prst="rect">
            <a:avLst/>
          </a:prstGeom>
          <a:noFill/>
          <a:ln w="9525">
            <a:noFill/>
            <a:miter lim="800000"/>
            <a:headEnd/>
            <a:tailEnd/>
          </a:ln>
        </p:spPr>
      </p:pic>
      <p:pic>
        <p:nvPicPr>
          <p:cNvPr id="1033" name="Picture 9"/>
          <p:cNvPicPr>
            <a:picLocks noChangeAspect="1" noChangeArrowheads="1"/>
          </p:cNvPicPr>
          <p:nvPr/>
        </p:nvPicPr>
        <p:blipFill>
          <a:blip r:embed="rId6" cstate="print"/>
          <a:srcRect/>
          <a:stretch>
            <a:fillRect/>
          </a:stretch>
        </p:blipFill>
        <p:spPr bwMode="auto">
          <a:xfrm>
            <a:off x="6705600" y="2971800"/>
            <a:ext cx="1857375" cy="1238250"/>
          </a:xfrm>
          <a:prstGeom prst="rect">
            <a:avLst/>
          </a:prstGeom>
          <a:noFill/>
          <a:ln w="9525">
            <a:noFill/>
            <a:miter lim="800000"/>
            <a:headEnd/>
            <a:tailEnd/>
          </a:ln>
        </p:spPr>
      </p:pic>
      <p:pic>
        <p:nvPicPr>
          <p:cNvPr id="1034" name="Picture 10"/>
          <p:cNvPicPr>
            <a:picLocks noChangeAspect="1" noChangeArrowheads="1"/>
          </p:cNvPicPr>
          <p:nvPr/>
        </p:nvPicPr>
        <p:blipFill>
          <a:blip r:embed="rId7" cstate="print"/>
          <a:srcRect/>
          <a:stretch>
            <a:fillRect/>
          </a:stretch>
        </p:blipFill>
        <p:spPr bwMode="auto">
          <a:xfrm>
            <a:off x="5943600" y="4572000"/>
            <a:ext cx="21336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0" y="81793"/>
            <a:ext cx="9255722" cy="6776207"/>
          </a:xfrm>
          <a:prstGeom prst="rect">
            <a:avLst/>
          </a:prstGeom>
          <a:noFill/>
          <a:ln w="9525">
            <a:noFill/>
            <a:miter lim="800000"/>
            <a:headEnd/>
            <a:tailEnd/>
          </a:ln>
        </p:spPr>
      </p:pic>
      <p:sp>
        <p:nvSpPr>
          <p:cNvPr id="4" name="Rectangle 3"/>
          <p:cNvSpPr/>
          <p:nvPr/>
        </p:nvSpPr>
        <p:spPr>
          <a:xfrm>
            <a:off x="5410200" y="3200400"/>
            <a:ext cx="3733800" cy="1752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10200" y="3352800"/>
            <a:ext cx="35052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762000"/>
            <a:ext cx="2514600" cy="400110"/>
          </a:xfrm>
          <a:prstGeom prst="rect">
            <a:avLst/>
          </a:prstGeom>
          <a:noFill/>
        </p:spPr>
        <p:txBody>
          <a:bodyPr wrap="square" rtlCol="0">
            <a:spAutoFit/>
          </a:bodyPr>
          <a:lstStyle/>
          <a:p>
            <a:r>
              <a:rPr lang="en-US" sz="2000" u="sng" dirty="0" smtClean="0"/>
              <a:t>Second  Configuration</a:t>
            </a:r>
            <a:endParaRPr lang="en-US" sz="2000" u="sng" dirty="0"/>
          </a:p>
        </p:txBody>
      </p:sp>
      <p:pic>
        <p:nvPicPr>
          <p:cNvPr id="7" name="Picture 2"/>
          <p:cNvPicPr>
            <a:picLocks noChangeAspect="1" noChangeArrowheads="1"/>
          </p:cNvPicPr>
          <p:nvPr/>
        </p:nvPicPr>
        <p:blipFill>
          <a:blip r:embed="rId3" cstate="print"/>
          <a:srcRect/>
          <a:stretch>
            <a:fillRect/>
          </a:stretch>
        </p:blipFill>
        <p:spPr bwMode="auto">
          <a:xfrm>
            <a:off x="4648200" y="762000"/>
            <a:ext cx="4495800" cy="3739332"/>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715000" y="4572000"/>
            <a:ext cx="2628900" cy="715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www.uni-ulm.de/uploads/RTEmagicC_c8799a32cf.JPG.JPG"/>
          <p:cNvPicPr>
            <a:picLocks noChangeAspect="1" noChangeArrowheads="1"/>
          </p:cNvPicPr>
          <p:nvPr/>
        </p:nvPicPr>
        <p:blipFill>
          <a:blip r:embed="rId2" cstate="print"/>
          <a:srcRect/>
          <a:stretch>
            <a:fillRect/>
          </a:stretch>
        </p:blipFill>
        <p:spPr bwMode="auto">
          <a:xfrm>
            <a:off x="0" y="1219200"/>
            <a:ext cx="5334000" cy="4953000"/>
          </a:xfrm>
          <a:prstGeom prst="rect">
            <a:avLst/>
          </a:prstGeom>
          <a:noFill/>
        </p:spPr>
      </p:pic>
      <p:sp>
        <p:nvSpPr>
          <p:cNvPr id="8" name="TextBox 7"/>
          <p:cNvSpPr txBox="1"/>
          <p:nvPr/>
        </p:nvSpPr>
        <p:spPr>
          <a:xfrm>
            <a:off x="1143000" y="381000"/>
            <a:ext cx="67818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00B050"/>
                </a:solidFill>
              </a:rPr>
              <a:t>Dye Sensitized Solar Cells</a:t>
            </a:r>
            <a:endParaRPr lang="en-US" sz="3600" b="1" dirty="0">
              <a:solidFill>
                <a:srgbClr val="00B050"/>
              </a:solidFill>
            </a:endParaRPr>
          </a:p>
        </p:txBody>
      </p:sp>
      <p:sp>
        <p:nvSpPr>
          <p:cNvPr id="9" name="TextBox 8"/>
          <p:cNvSpPr txBox="1"/>
          <p:nvPr/>
        </p:nvSpPr>
        <p:spPr>
          <a:xfrm>
            <a:off x="5105400" y="1524000"/>
            <a:ext cx="4038600" cy="5078313"/>
          </a:xfrm>
          <a:prstGeom prst="rect">
            <a:avLst/>
          </a:prstGeom>
          <a:solidFill>
            <a:srgbClr val="92D050"/>
          </a:solidFill>
        </p:spPr>
        <p:txBody>
          <a:bodyPr wrap="square" rtlCol="0">
            <a:spAutoFit/>
          </a:bodyPr>
          <a:lstStyle/>
          <a:p>
            <a:pPr>
              <a:buFont typeface="Arial" pitchFamily="34" charset="0"/>
              <a:buChar char="•"/>
            </a:pPr>
            <a:r>
              <a:rPr lang="en-US" dirty="0" smtClean="0"/>
              <a:t>TiO2 does not absorb much sunlight </a:t>
            </a:r>
            <a:r>
              <a:rPr lang="en-US" dirty="0" err="1" smtClean="0"/>
              <a:t>bcos</a:t>
            </a:r>
            <a:r>
              <a:rPr lang="en-US" dirty="0" smtClean="0"/>
              <a:t> band gap is too big (3.0 </a:t>
            </a:r>
            <a:r>
              <a:rPr lang="en-US" dirty="0" err="1" smtClean="0"/>
              <a:t>eV</a:t>
            </a:r>
            <a:r>
              <a:rPr lang="en-US" dirty="0" smtClean="0"/>
              <a:t>),only UV</a:t>
            </a:r>
          </a:p>
          <a:p>
            <a:pPr>
              <a:buFont typeface="Arial" pitchFamily="34" charset="0"/>
              <a:buChar char="•"/>
            </a:pPr>
            <a:r>
              <a:rPr lang="en-US" dirty="0" smtClean="0"/>
              <a:t>TiO2 is porous with high surface area</a:t>
            </a:r>
          </a:p>
          <a:p>
            <a:pPr>
              <a:buFont typeface="Arial" pitchFamily="34" charset="0"/>
              <a:buChar char="•"/>
            </a:pPr>
            <a:r>
              <a:rPr lang="en-US" dirty="0" smtClean="0"/>
              <a:t>Ruthenium-</a:t>
            </a:r>
            <a:r>
              <a:rPr lang="en-US" dirty="0" err="1" smtClean="0"/>
              <a:t>polypyridine</a:t>
            </a:r>
            <a:r>
              <a:rPr lang="en-US" dirty="0" smtClean="0"/>
              <a:t> dye</a:t>
            </a:r>
          </a:p>
          <a:p>
            <a:pPr>
              <a:buFont typeface="Arial" pitchFamily="34" charset="0"/>
              <a:buChar char="•"/>
            </a:pPr>
            <a:r>
              <a:rPr lang="en-US" dirty="0" smtClean="0"/>
              <a:t>Iodide electrolyte</a:t>
            </a:r>
          </a:p>
          <a:p>
            <a:pPr>
              <a:buFont typeface="Arial" pitchFamily="34" charset="0"/>
              <a:buChar char="•"/>
            </a:pPr>
            <a:r>
              <a:rPr lang="en-US" dirty="0" smtClean="0"/>
              <a:t>So dye molecule is excited.</a:t>
            </a:r>
          </a:p>
          <a:p>
            <a:pPr>
              <a:buFont typeface="Arial" pitchFamily="34" charset="0"/>
              <a:buChar char="•"/>
            </a:pPr>
            <a:r>
              <a:rPr lang="en-US" dirty="0" smtClean="0"/>
              <a:t> é́ is  transferred  into TiO2(anode) by diffusion</a:t>
            </a:r>
          </a:p>
          <a:p>
            <a:pPr>
              <a:buFont typeface="Arial" pitchFamily="34" charset="0"/>
              <a:buChar char="•"/>
            </a:pPr>
            <a:r>
              <a:rPr lang="en-US" dirty="0" smtClean="0"/>
              <a:t>Dye molecule becomes +charged (hole)</a:t>
            </a:r>
          </a:p>
          <a:p>
            <a:pPr>
              <a:buFont typeface="Arial" pitchFamily="34" charset="0"/>
              <a:buChar char="•"/>
            </a:pPr>
            <a:r>
              <a:rPr lang="en-US" dirty="0" smtClean="0"/>
              <a:t>This is he charge separation phase of the PV</a:t>
            </a:r>
          </a:p>
          <a:p>
            <a:pPr>
              <a:buFont typeface="Arial" pitchFamily="34" charset="0"/>
              <a:buChar char="•"/>
            </a:pPr>
            <a:r>
              <a:rPr lang="en-US" dirty="0" smtClean="0"/>
              <a:t> Semiconductor is used solely for charge transport</a:t>
            </a:r>
          </a:p>
          <a:p>
            <a:pPr>
              <a:buFont typeface="Arial" pitchFamily="34" charset="0"/>
              <a:buChar char="•"/>
            </a:pPr>
            <a:r>
              <a:rPr lang="en-US" dirty="0" smtClean="0"/>
              <a:t>Iodide electrolyte is used</a:t>
            </a:r>
          </a:p>
          <a:p>
            <a:pPr>
              <a:buFont typeface="Arial" pitchFamily="34" charset="0"/>
              <a:buChar char="•"/>
            </a:pPr>
            <a:r>
              <a:rPr lang="en-US" dirty="0" smtClean="0"/>
              <a:t> e is retuned back into the electrolyte</a:t>
            </a:r>
          </a:p>
          <a:p>
            <a:pPr>
              <a:buFont typeface="Arial" pitchFamily="34" charset="0"/>
              <a:buChar char="•"/>
            </a:pPr>
            <a:r>
              <a:rPr lang="en-US" dirty="0" smtClean="0"/>
              <a:t>Dye molecule is regenerated again</a:t>
            </a:r>
          </a:p>
          <a:p>
            <a:endParaRPr lang="en-US" dirty="0" smtClean="0"/>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0" y="27165"/>
            <a:ext cx="9143999" cy="6830835"/>
          </a:xfrm>
          <a:prstGeom prst="rect">
            <a:avLst/>
          </a:prstGeom>
          <a:noFill/>
          <a:ln w="9525">
            <a:noFill/>
            <a:miter lim="800000"/>
            <a:headEnd/>
            <a:tailEnd/>
          </a:ln>
        </p:spPr>
      </p:pic>
      <p:pic>
        <p:nvPicPr>
          <p:cNvPr id="3074" name="Picture 2"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4" cstate="print"/>
          <a:srcRect/>
          <a:stretch>
            <a:fillRect/>
          </a:stretch>
        </p:blipFill>
        <p:spPr bwMode="auto">
          <a:xfrm>
            <a:off x="1371600" y="762000"/>
            <a:ext cx="6781800" cy="46482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8915400" cy="68580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505200" y="762000"/>
            <a:ext cx="3932903" cy="24384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0" y="1828800"/>
            <a:ext cx="3505200" cy="2534243"/>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3886200" y="4191000"/>
            <a:ext cx="33147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200400" y="838200"/>
            <a:ext cx="4419600" cy="2667831"/>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200400" y="4114800"/>
            <a:ext cx="4419600" cy="2226875"/>
          </a:xfrm>
          <a:prstGeom prst="rect">
            <a:avLst/>
          </a:prstGeom>
          <a:noFill/>
          <a:ln w="9525">
            <a:noFill/>
            <a:miter lim="800000"/>
            <a:headEnd/>
            <a:tailEnd/>
          </a:ln>
        </p:spPr>
      </p:pic>
      <p:pic>
        <p:nvPicPr>
          <p:cNvPr id="4102" name="Picture 6" descr="http://www.tages.biz/includes/htmlarea/assets/images/Solar-Panel.jpg"/>
          <p:cNvPicPr>
            <a:picLocks noChangeAspect="1" noChangeArrowheads="1"/>
          </p:cNvPicPr>
          <p:nvPr/>
        </p:nvPicPr>
        <p:blipFill>
          <a:blip r:embed="rId5" cstate="print"/>
          <a:srcRect/>
          <a:stretch>
            <a:fillRect/>
          </a:stretch>
        </p:blipFill>
        <p:spPr bwMode="auto">
          <a:xfrm>
            <a:off x="0" y="2667000"/>
            <a:ext cx="3226095" cy="238125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27163"/>
            <a:ext cx="9144000" cy="6830837"/>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533400" y="939800"/>
            <a:ext cx="7924800" cy="50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41414"/>
            <a:ext cx="8891366" cy="65879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71717" y="304800"/>
            <a:ext cx="8907885" cy="6324599"/>
          </a:xfrm>
          <a:prstGeom prst="rect">
            <a:avLst/>
          </a:prstGeom>
          <a:noFill/>
          <a:ln w="9525">
            <a:noFill/>
            <a:miter lim="800000"/>
            <a:headEnd/>
            <a:tailEnd/>
          </a:ln>
        </p:spPr>
      </p:pic>
      <p:sp>
        <p:nvSpPr>
          <p:cNvPr id="3" name="TextBox 2"/>
          <p:cNvSpPr txBox="1"/>
          <p:nvPr/>
        </p:nvSpPr>
        <p:spPr>
          <a:xfrm>
            <a:off x="5105400" y="3048000"/>
            <a:ext cx="3200400" cy="646331"/>
          </a:xfrm>
          <a:prstGeom prst="rect">
            <a:avLst/>
          </a:prstGeom>
          <a:noFill/>
        </p:spPr>
        <p:txBody>
          <a:bodyPr wrap="square" rtlCol="0">
            <a:spAutoFit/>
          </a:bodyPr>
          <a:lstStyle/>
          <a:p>
            <a:r>
              <a:rPr lang="en-US" dirty="0" smtClean="0"/>
              <a:t>TFT – Thin Film </a:t>
            </a:r>
            <a:r>
              <a:rPr lang="en-US" dirty="0" err="1" smtClean="0"/>
              <a:t>Transsistor</a:t>
            </a:r>
            <a:endParaRPr lang="en-US" dirty="0" smtClean="0"/>
          </a:p>
          <a:p>
            <a:r>
              <a:rPr lang="en-US" dirty="0" smtClean="0"/>
              <a:t>BIPV – Built In PV</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44605" y="0"/>
            <a:ext cx="8960005" cy="6655076"/>
          </a:xfrm>
          <a:prstGeom prst="rect">
            <a:avLst/>
          </a:prstGeom>
          <a:noFill/>
          <a:ln w="9525">
            <a:noFill/>
            <a:miter lim="800000"/>
            <a:headEnd/>
            <a:tailEnd/>
          </a:ln>
        </p:spPr>
      </p:pic>
      <p:sp>
        <p:nvSpPr>
          <p:cNvPr id="8" name="Rectangle 7"/>
          <p:cNvSpPr/>
          <p:nvPr/>
        </p:nvSpPr>
        <p:spPr>
          <a:xfrm>
            <a:off x="3276600" y="3276600"/>
            <a:ext cx="838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6" name="Picture 4"/>
          <p:cNvPicPr>
            <a:picLocks noChangeAspect="1" noChangeArrowheads="1"/>
          </p:cNvPicPr>
          <p:nvPr/>
        </p:nvPicPr>
        <p:blipFill>
          <a:blip r:embed="rId3" cstate="print"/>
          <a:srcRect/>
          <a:stretch>
            <a:fillRect/>
          </a:stretch>
        </p:blipFill>
        <p:spPr bwMode="auto">
          <a:xfrm>
            <a:off x="3810000" y="504825"/>
            <a:ext cx="5334000" cy="261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2431</TotalTime>
  <Words>310</Words>
  <Application>Microsoft Office PowerPoint</Application>
  <PresentationFormat>On-screen Show (4:3)</PresentationFormat>
  <Paragraphs>38</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PHOTOELECTROCHEMICAL (PEC)  SOLAR CELLS</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Daryoosh</dc:creator>
  <cp:lastModifiedBy>Daryoosh</cp:lastModifiedBy>
  <cp:revision>183</cp:revision>
  <dcterms:created xsi:type="dcterms:W3CDTF">2011-06-19T02:08:36Z</dcterms:created>
  <dcterms:modified xsi:type="dcterms:W3CDTF">2013-01-29T00:50:08Z</dcterms:modified>
</cp:coreProperties>
</file>